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Black"/>
      <p:bold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Black-boldItalic.fntdata"/><Relationship Id="rId6" Type="http://schemas.openxmlformats.org/officeDocument/2006/relationships/slide" Target="slides/slide1.xml"/><Relationship Id="rId18" Type="http://schemas.openxmlformats.org/officeDocument/2006/relationships/font" Target="fonts/RobotoBlack-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png>
</file>

<file path=ppt/media/image13.png>
</file>

<file path=ppt/media/image14.png>
</file>

<file path=ppt/media/image15.gif>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a:t>
            </a:r>
            <a:r>
              <a:rPr lang="en"/>
              <a:t>everyone</a:t>
            </a:r>
            <a:r>
              <a:rPr lang="en"/>
              <a:t>!, good day. We will be presenting our project entitled Project Malamig: Mapping for labor migration. A dataquest </a:t>
            </a:r>
            <a:r>
              <a:rPr lang="en"/>
              <a:t>hackathon</a:t>
            </a:r>
            <a:r>
              <a:rPr lang="en"/>
              <a:t> entry for gender responsive labor migration. I am ben Geber Salas and together with me is Denrazir Atara who will pitch the whole project.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5f2c5ae636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5f2c5ae636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5f2c5ae636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5f2c5ae636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5f2c5ae636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5f2c5ae636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4433e806ed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14433e806ed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u ben, so this will be the outline of our pitch, first is we wil discuss the problem that we are going to address, then our solution to this problem, the data sources, where we primarily get and extract our data, we would also do a brief comparison of our project to other existing and available app, and of course our way forward. The sustainability of this project.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5f2c5ae636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5f2c5ae636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the problem that we are trying to solve here is first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5f2c5ae63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5f2c5ae63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5f2c5ae63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5f2c5ae63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5f2c5ae636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5f2c5ae63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5f2c5ae63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5f2c5ae63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5f2c5ae636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5f2c5ae636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5f2c5ae636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5f2c5ae636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maxpixel.net/Disconnect-Offline-Disconnected-Network-Wifi-Icon-525700" TargetMode="Externa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freesvg.org/red-location-icon" TargetMode="External"/><Relationship Id="rId4" Type="http://schemas.openxmlformats.org/officeDocument/2006/relationships/image" Target="../media/image6.png"/><Relationship Id="rId5" Type="http://schemas.openxmlformats.org/officeDocument/2006/relationships/hyperlink" Target="https://commons.wikimedia.org/wiki/File:Work_outdated.svg" TargetMode="External"/><Relationship Id="rId6" Type="http://schemas.openxmlformats.org/officeDocument/2006/relationships/image" Target="../media/image7.png"/><Relationship Id="rId7" Type="http://schemas.openxmlformats.org/officeDocument/2006/relationships/hyperlink" Target="https://commons.wikimedia.org/wiki/File:System-lock-screen.svg" TargetMode="External"/><Relationship Id="rId8"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publicdomainvectors.org/en/free-clipart/Map-search-icon/86477.html" TargetMode="External"/><Relationship Id="rId4" Type="http://schemas.openxmlformats.org/officeDocument/2006/relationships/image" Target="../media/image2.jpg"/><Relationship Id="rId5" Type="http://schemas.openxmlformats.org/officeDocument/2006/relationships/hyperlink" Target="https://freesvg.org/world-wide-web-symbol" TargetMode="External"/><Relationship Id="rId6" Type="http://schemas.openxmlformats.org/officeDocument/2006/relationships/image" Target="../media/image9.png"/><Relationship Id="rId7"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commons.wikimedia.org/wiki/File:Accessibility.svg" TargetMode="External"/><Relationship Id="rId4" Type="http://schemas.openxmlformats.org/officeDocument/2006/relationships/image" Target="../media/image16.png"/><Relationship Id="rId5" Type="http://schemas.openxmlformats.org/officeDocument/2006/relationships/hyperlink" Target="https://www.maxpixel.net/Press-Finger-Click-Touch-Digital-Icon-Fingerprint-6602643" TargetMode="External"/><Relationship Id="rId6" Type="http://schemas.openxmlformats.org/officeDocument/2006/relationships/image" Target="../media/image4.png"/><Relationship Id="rId7" Type="http://schemas.openxmlformats.org/officeDocument/2006/relationships/hyperlink" Target="https://freesvg.org/wifi-icon-vector-image" TargetMode="External"/><Relationship Id="rId8"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commons.wikimedia.org/wiki/File:Openstreetmap_logo.svg" TargetMode="External"/><Relationship Id="rId4" Type="http://schemas.openxmlformats.org/officeDocument/2006/relationships/image" Target="../media/image13.png"/><Relationship Id="rId5" Type="http://schemas.openxmlformats.org/officeDocument/2006/relationships/hyperlink" Target="https://www.needpix.com/photo/1146169/database-search-database-search-icon-data-search-query-database" TargetMode="External"/><Relationship Id="rId6" Type="http://schemas.openxmlformats.org/officeDocument/2006/relationships/image" Target="../media/image5.png"/><Relationship Id="rId7" Type="http://schemas.openxmlformats.org/officeDocument/2006/relationships/hyperlink" Target="https://commons.wikimedia.org/wiki/File:Infobox_info_icon.svg" TargetMode="External"/><Relationship Id="rId8"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freesvg.org/vector-clip-art-of-open-source-computer-icon" TargetMode="Externa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55" name="Google Shape;55;p13"/>
          <p:cNvSpPr txBox="1"/>
          <p:nvPr>
            <p:ph idx="1" type="subTitle"/>
          </p:nvPr>
        </p:nvSpPr>
        <p:spPr>
          <a:xfrm>
            <a:off x="311700" y="3126575"/>
            <a:ext cx="8520600" cy="9072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605"/>
              <a:buNone/>
            </a:pPr>
            <a:r>
              <a:rPr lang="en" sz="2040">
                <a:solidFill>
                  <a:srgbClr val="4F8106"/>
                </a:solidFill>
                <a:latin typeface="Roboto Black"/>
                <a:ea typeface="Roboto Black"/>
                <a:cs typeface="Roboto Black"/>
                <a:sym typeface="Roboto Black"/>
              </a:rPr>
              <a:t>PROJECT M4LAMIG: MAPPING FOR LABOR MIGRATION</a:t>
            </a:r>
            <a:endParaRPr sz="2040">
              <a:solidFill>
                <a:srgbClr val="4F8106"/>
              </a:solidFill>
              <a:latin typeface="Roboto Black"/>
              <a:ea typeface="Roboto Black"/>
              <a:cs typeface="Roboto Black"/>
              <a:sym typeface="Roboto Black"/>
            </a:endParaRPr>
          </a:p>
          <a:p>
            <a:pPr indent="0" lvl="0" marL="0" rtl="0" algn="ctr">
              <a:lnSpc>
                <a:spcPct val="80000"/>
              </a:lnSpc>
              <a:spcBef>
                <a:spcPts val="0"/>
              </a:spcBef>
              <a:spcAft>
                <a:spcPts val="0"/>
              </a:spcAft>
              <a:buSzPts val="605"/>
              <a:buNone/>
            </a:pPr>
            <a:r>
              <a:rPr lang="en" sz="2040">
                <a:solidFill>
                  <a:schemeClr val="dk1"/>
                </a:solidFill>
                <a:latin typeface="Roboto Black"/>
                <a:ea typeface="Roboto Black"/>
                <a:cs typeface="Roboto Black"/>
                <a:sym typeface="Roboto Black"/>
              </a:rPr>
              <a:t>DATAQUEST HACKATON</a:t>
            </a:r>
            <a:endParaRPr sz="2040">
              <a:solidFill>
                <a:schemeClr val="dk1"/>
              </a:solidFill>
              <a:latin typeface="Roboto Black"/>
              <a:ea typeface="Roboto Black"/>
              <a:cs typeface="Roboto Black"/>
              <a:sym typeface="Roboto Black"/>
            </a:endParaRPr>
          </a:p>
          <a:p>
            <a:pPr indent="0" lvl="0" marL="0" rtl="0" algn="ctr">
              <a:lnSpc>
                <a:spcPct val="80000"/>
              </a:lnSpc>
              <a:spcBef>
                <a:spcPts val="0"/>
              </a:spcBef>
              <a:spcAft>
                <a:spcPts val="0"/>
              </a:spcAft>
              <a:buSzPts val="605"/>
              <a:buNone/>
            </a:pPr>
            <a:r>
              <a:rPr lang="en" sz="2040">
                <a:solidFill>
                  <a:srgbClr val="FF0000"/>
                </a:solidFill>
                <a:latin typeface="Roboto Black"/>
                <a:ea typeface="Roboto Black"/>
                <a:cs typeface="Roboto Black"/>
                <a:sym typeface="Roboto Black"/>
              </a:rPr>
              <a:t>GENDER</a:t>
            </a:r>
            <a:r>
              <a:rPr lang="en" sz="2040">
                <a:solidFill>
                  <a:srgbClr val="FF0000"/>
                </a:solidFill>
                <a:latin typeface="Roboto Black"/>
                <a:ea typeface="Roboto Black"/>
                <a:cs typeface="Roboto Black"/>
                <a:sym typeface="Roboto Black"/>
              </a:rPr>
              <a:t>-</a:t>
            </a:r>
            <a:r>
              <a:rPr lang="en" sz="2040">
                <a:solidFill>
                  <a:srgbClr val="FF0000"/>
                </a:solidFill>
                <a:latin typeface="Roboto Black"/>
                <a:ea typeface="Roboto Black"/>
                <a:cs typeface="Roboto Black"/>
                <a:sym typeface="Roboto Black"/>
              </a:rPr>
              <a:t>RESPONSIVE LABOR MIGRATION</a:t>
            </a:r>
            <a:endParaRPr sz="2040">
              <a:solidFill>
                <a:srgbClr val="FF0000"/>
              </a:solidFill>
              <a:latin typeface="Roboto Black"/>
              <a:ea typeface="Roboto Black"/>
              <a:cs typeface="Roboto Black"/>
              <a:sym typeface="Roboto Black"/>
            </a:endParaRPr>
          </a:p>
        </p:txBody>
      </p:sp>
      <p:sp>
        <p:nvSpPr>
          <p:cNvPr id="56" name="Google Shape;56;p13"/>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7" name="Google Shape;57;p13"/>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pic>
        <p:nvPicPr>
          <p:cNvPr id="58" name="Google Shape;58;p13"/>
          <p:cNvPicPr preferRelativeResize="0"/>
          <p:nvPr/>
        </p:nvPicPr>
        <p:blipFill rotWithShape="1">
          <a:blip r:embed="rId3">
            <a:alphaModFix/>
          </a:blip>
          <a:srcRect b="17639" l="0" r="0" t="23661"/>
          <a:stretch/>
        </p:blipFill>
        <p:spPr>
          <a:xfrm>
            <a:off x="0" y="0"/>
            <a:ext cx="9144003" cy="3126576"/>
          </a:xfrm>
          <a:prstGeom prst="rect">
            <a:avLst/>
          </a:prstGeom>
          <a:noFill/>
          <a:ln>
            <a:noFill/>
          </a:ln>
        </p:spPr>
      </p:pic>
      <p:sp>
        <p:nvSpPr>
          <p:cNvPr id="59" name="Google Shape;59;p13"/>
          <p:cNvSpPr txBox="1"/>
          <p:nvPr/>
        </p:nvSpPr>
        <p:spPr>
          <a:xfrm>
            <a:off x="2514300" y="3994175"/>
            <a:ext cx="4115400" cy="48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55">
                <a:solidFill>
                  <a:schemeClr val="dk1"/>
                </a:solidFill>
                <a:latin typeface="Avenir"/>
                <a:ea typeface="Avenir"/>
                <a:cs typeface="Avenir"/>
                <a:sym typeface="Avenir"/>
              </a:rPr>
              <a:t>Denrazir Atara  |  Ben Geber Salas</a:t>
            </a:r>
            <a:endParaRPr b="1" sz="1955">
              <a:solidFill>
                <a:schemeClr val="dk1"/>
              </a:solidFill>
              <a:latin typeface="Avenir"/>
              <a:ea typeface="Avenir"/>
              <a:cs typeface="Avenir"/>
              <a:sym typeface="Aveni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2"/>
          <p:cNvSpPr txBox="1"/>
          <p:nvPr>
            <p:ph type="title"/>
          </p:nvPr>
        </p:nvSpPr>
        <p:spPr>
          <a:xfrm>
            <a:off x="690825" y="3128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355">
                <a:solidFill>
                  <a:srgbClr val="FF0000"/>
                </a:solidFill>
                <a:latin typeface="Avenir"/>
                <a:ea typeface="Avenir"/>
                <a:cs typeface="Avenir"/>
                <a:sym typeface="Avenir"/>
              </a:rPr>
              <a:t>FUTURE PLANS</a:t>
            </a:r>
            <a:endParaRPr b="1" sz="2355">
              <a:solidFill>
                <a:srgbClr val="FF0000"/>
              </a:solidFill>
              <a:latin typeface="Avenir"/>
              <a:ea typeface="Avenir"/>
              <a:cs typeface="Avenir"/>
              <a:sym typeface="Avenir"/>
            </a:endParaRPr>
          </a:p>
        </p:txBody>
      </p:sp>
      <p:sp>
        <p:nvSpPr>
          <p:cNvPr id="149" name="Google Shape;149;p22"/>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0" name="Google Shape;150;p22"/>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1" name="Google Shape;151;p22"/>
          <p:cNvSpPr txBox="1"/>
          <p:nvPr>
            <p:ph idx="1" type="body"/>
          </p:nvPr>
        </p:nvSpPr>
        <p:spPr>
          <a:xfrm>
            <a:off x="3732647" y="3072550"/>
            <a:ext cx="1825200" cy="529200"/>
          </a:xfrm>
          <a:prstGeom prst="rect">
            <a:avLst/>
          </a:prstGeom>
        </p:spPr>
        <p:txBody>
          <a:bodyPr anchorCtr="0" anchor="t" bIns="91425" lIns="91425" spcFirstLastPara="1" rIns="91425" wrap="square" tIns="91425">
            <a:normAutofit fontScale="92500"/>
          </a:bodyPr>
          <a:lstStyle/>
          <a:p>
            <a:pPr indent="0" lvl="0" marL="0" rtl="0" algn="l">
              <a:lnSpc>
                <a:spcPct val="100000"/>
              </a:lnSpc>
              <a:spcBef>
                <a:spcPts val="0"/>
              </a:spcBef>
              <a:spcAft>
                <a:spcPts val="0"/>
              </a:spcAft>
              <a:buNone/>
            </a:pPr>
            <a:r>
              <a:rPr lang="en" sz="2000">
                <a:latin typeface="Avenir"/>
                <a:ea typeface="Avenir"/>
                <a:cs typeface="Avenir"/>
                <a:sym typeface="Avenir"/>
              </a:rPr>
              <a:t>Offline Version</a:t>
            </a:r>
            <a:endParaRPr sz="2000">
              <a:latin typeface="Avenir"/>
              <a:ea typeface="Avenir"/>
              <a:cs typeface="Avenir"/>
              <a:sym typeface="Avenir"/>
            </a:endParaRPr>
          </a:p>
        </p:txBody>
      </p:sp>
      <p:pic>
        <p:nvPicPr>
          <p:cNvPr id="152" name="Google Shape;152;p22">
            <a:hlinkClick r:id="rId3"/>
          </p:cNvPr>
          <p:cNvPicPr preferRelativeResize="0"/>
          <p:nvPr/>
        </p:nvPicPr>
        <p:blipFill>
          <a:blip r:embed="rId4">
            <a:alphaModFix/>
          </a:blip>
          <a:stretch>
            <a:fillRect/>
          </a:stretch>
        </p:blipFill>
        <p:spPr>
          <a:xfrm>
            <a:off x="3381597" y="1088097"/>
            <a:ext cx="2380800" cy="173103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3"/>
          <p:cNvSpPr txBox="1"/>
          <p:nvPr>
            <p:ph type="title"/>
          </p:nvPr>
        </p:nvSpPr>
        <p:spPr>
          <a:xfrm>
            <a:off x="678200" y="36337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355">
                <a:solidFill>
                  <a:srgbClr val="FF0000"/>
                </a:solidFill>
                <a:latin typeface="Avenir"/>
                <a:ea typeface="Avenir"/>
                <a:cs typeface="Avenir"/>
                <a:sym typeface="Avenir"/>
              </a:rPr>
              <a:t>FUTURE PLANS</a:t>
            </a:r>
            <a:endParaRPr b="1" sz="2355">
              <a:solidFill>
                <a:srgbClr val="FF0000"/>
              </a:solidFill>
              <a:latin typeface="Avenir"/>
              <a:ea typeface="Avenir"/>
              <a:cs typeface="Avenir"/>
              <a:sym typeface="Avenir"/>
            </a:endParaRPr>
          </a:p>
        </p:txBody>
      </p:sp>
      <p:sp>
        <p:nvSpPr>
          <p:cNvPr id="158" name="Google Shape;158;p23"/>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9" name="Google Shape;159;p23"/>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0" name="Google Shape;160;p23"/>
          <p:cNvSpPr txBox="1"/>
          <p:nvPr>
            <p:ph idx="1" type="body"/>
          </p:nvPr>
        </p:nvSpPr>
        <p:spPr>
          <a:xfrm>
            <a:off x="930250" y="1063967"/>
            <a:ext cx="7145100" cy="23229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SzPts val="1800"/>
              <a:buFont typeface="Avenir"/>
              <a:buChar char="●"/>
            </a:pPr>
            <a:r>
              <a:rPr lang="en">
                <a:latin typeface="Avenir"/>
                <a:ea typeface="Avenir"/>
                <a:cs typeface="Avenir"/>
                <a:sym typeface="Avenir"/>
              </a:rPr>
              <a:t>Embedding more info like </a:t>
            </a:r>
            <a:r>
              <a:rPr lang="en">
                <a:latin typeface="Avenir"/>
                <a:ea typeface="Avenir"/>
                <a:cs typeface="Avenir"/>
                <a:sym typeface="Avenir"/>
              </a:rPr>
              <a:t>photos, </a:t>
            </a:r>
            <a:r>
              <a:rPr lang="en">
                <a:latin typeface="Avenir"/>
                <a:ea typeface="Avenir"/>
                <a:cs typeface="Avenir"/>
                <a:sym typeface="Avenir"/>
              </a:rPr>
              <a:t>programs and services</a:t>
            </a:r>
            <a:endParaRPr>
              <a:latin typeface="Avenir"/>
              <a:ea typeface="Avenir"/>
              <a:cs typeface="Avenir"/>
              <a:sym typeface="Avenir"/>
            </a:endParaRPr>
          </a:p>
          <a:p>
            <a:pPr indent="-342900" lvl="0" marL="457200" rtl="0" algn="l">
              <a:lnSpc>
                <a:spcPct val="100000"/>
              </a:lnSpc>
              <a:spcBef>
                <a:spcPts val="0"/>
              </a:spcBef>
              <a:spcAft>
                <a:spcPts val="0"/>
              </a:spcAft>
              <a:buSzPts val="1800"/>
              <a:buFont typeface="Avenir"/>
              <a:buChar char="●"/>
            </a:pPr>
            <a:r>
              <a:rPr lang="en">
                <a:latin typeface="Avenir"/>
                <a:ea typeface="Avenir"/>
                <a:cs typeface="Avenir"/>
                <a:sym typeface="Avenir"/>
              </a:rPr>
              <a:t>Updating of contact numbers</a:t>
            </a:r>
            <a:endParaRPr>
              <a:latin typeface="Avenir"/>
              <a:ea typeface="Avenir"/>
              <a:cs typeface="Avenir"/>
              <a:sym typeface="Avenir"/>
            </a:endParaRPr>
          </a:p>
          <a:p>
            <a:pPr indent="-342900" lvl="0" marL="457200" rtl="0" algn="l">
              <a:lnSpc>
                <a:spcPct val="100000"/>
              </a:lnSpc>
              <a:spcBef>
                <a:spcPts val="0"/>
              </a:spcBef>
              <a:spcAft>
                <a:spcPts val="0"/>
              </a:spcAft>
              <a:buSzPts val="1800"/>
              <a:buFont typeface="Avenir"/>
              <a:buChar char="●"/>
            </a:pPr>
            <a:r>
              <a:rPr lang="en">
                <a:latin typeface="Avenir"/>
                <a:ea typeface="Avenir"/>
                <a:cs typeface="Avenir"/>
                <a:sym typeface="Avenir"/>
              </a:rPr>
              <a:t>Join ofw communities to crowdsource more data</a:t>
            </a:r>
            <a:endParaRPr>
              <a:latin typeface="Avenir"/>
              <a:ea typeface="Avenir"/>
              <a:cs typeface="Avenir"/>
              <a:sym typeface="Aveni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66" name="Google Shape;166;p24"/>
          <p:cNvSpPr txBox="1"/>
          <p:nvPr>
            <p:ph idx="1" type="subTitle"/>
          </p:nvPr>
        </p:nvSpPr>
        <p:spPr>
          <a:xfrm>
            <a:off x="311700" y="3126575"/>
            <a:ext cx="8520600" cy="9072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605"/>
              <a:buNone/>
            </a:pPr>
            <a:r>
              <a:rPr lang="en" sz="2040">
                <a:solidFill>
                  <a:srgbClr val="4F8106"/>
                </a:solidFill>
                <a:latin typeface="Roboto Black"/>
                <a:ea typeface="Roboto Black"/>
                <a:cs typeface="Roboto Black"/>
                <a:sym typeface="Roboto Black"/>
              </a:rPr>
              <a:t>PROJECT M4LAMIG: MAPPING FOR LABOR MIGRATION</a:t>
            </a:r>
            <a:endParaRPr sz="2040">
              <a:solidFill>
                <a:srgbClr val="4F8106"/>
              </a:solidFill>
              <a:latin typeface="Roboto Black"/>
              <a:ea typeface="Roboto Black"/>
              <a:cs typeface="Roboto Black"/>
              <a:sym typeface="Roboto Black"/>
            </a:endParaRPr>
          </a:p>
          <a:p>
            <a:pPr indent="0" lvl="0" marL="0" rtl="0" algn="ctr">
              <a:lnSpc>
                <a:spcPct val="80000"/>
              </a:lnSpc>
              <a:spcBef>
                <a:spcPts val="0"/>
              </a:spcBef>
              <a:spcAft>
                <a:spcPts val="0"/>
              </a:spcAft>
              <a:buSzPts val="605"/>
              <a:buNone/>
            </a:pPr>
            <a:r>
              <a:rPr lang="en" sz="2040">
                <a:solidFill>
                  <a:schemeClr val="dk1"/>
                </a:solidFill>
                <a:latin typeface="Roboto Black"/>
                <a:ea typeface="Roboto Black"/>
                <a:cs typeface="Roboto Black"/>
                <a:sym typeface="Roboto Black"/>
              </a:rPr>
              <a:t>DATAQUEST HACKATON</a:t>
            </a:r>
            <a:endParaRPr sz="2040">
              <a:solidFill>
                <a:schemeClr val="dk1"/>
              </a:solidFill>
              <a:latin typeface="Roboto Black"/>
              <a:ea typeface="Roboto Black"/>
              <a:cs typeface="Roboto Black"/>
              <a:sym typeface="Roboto Black"/>
            </a:endParaRPr>
          </a:p>
          <a:p>
            <a:pPr indent="0" lvl="0" marL="0" rtl="0" algn="ctr">
              <a:lnSpc>
                <a:spcPct val="80000"/>
              </a:lnSpc>
              <a:spcBef>
                <a:spcPts val="0"/>
              </a:spcBef>
              <a:spcAft>
                <a:spcPts val="0"/>
              </a:spcAft>
              <a:buSzPts val="605"/>
              <a:buNone/>
            </a:pPr>
            <a:r>
              <a:rPr lang="en" sz="2040">
                <a:solidFill>
                  <a:srgbClr val="FF0000"/>
                </a:solidFill>
                <a:latin typeface="Roboto Black"/>
                <a:ea typeface="Roboto Black"/>
                <a:cs typeface="Roboto Black"/>
                <a:sym typeface="Roboto Black"/>
              </a:rPr>
              <a:t>GENDER-RESPONSIVE LABOR MIGRATION</a:t>
            </a:r>
            <a:endParaRPr sz="2040">
              <a:solidFill>
                <a:srgbClr val="FF0000"/>
              </a:solidFill>
              <a:latin typeface="Roboto Black"/>
              <a:ea typeface="Roboto Black"/>
              <a:cs typeface="Roboto Black"/>
              <a:sym typeface="Roboto Black"/>
            </a:endParaRPr>
          </a:p>
        </p:txBody>
      </p:sp>
      <p:sp>
        <p:nvSpPr>
          <p:cNvPr id="167" name="Google Shape;167;p24"/>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8" name="Google Shape;168;p24"/>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pic>
        <p:nvPicPr>
          <p:cNvPr id="169" name="Google Shape;169;p24"/>
          <p:cNvPicPr preferRelativeResize="0"/>
          <p:nvPr/>
        </p:nvPicPr>
        <p:blipFill rotWithShape="1">
          <a:blip r:embed="rId3">
            <a:alphaModFix/>
          </a:blip>
          <a:srcRect b="17639" l="0" r="0" t="23661"/>
          <a:stretch/>
        </p:blipFill>
        <p:spPr>
          <a:xfrm>
            <a:off x="0" y="0"/>
            <a:ext cx="9144003" cy="3126576"/>
          </a:xfrm>
          <a:prstGeom prst="rect">
            <a:avLst/>
          </a:prstGeom>
          <a:noFill/>
          <a:ln>
            <a:noFill/>
          </a:ln>
        </p:spPr>
      </p:pic>
      <p:sp>
        <p:nvSpPr>
          <p:cNvPr id="170" name="Google Shape;170;p24"/>
          <p:cNvSpPr txBox="1"/>
          <p:nvPr/>
        </p:nvSpPr>
        <p:spPr>
          <a:xfrm>
            <a:off x="2514300" y="3994175"/>
            <a:ext cx="4115400" cy="48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55">
                <a:solidFill>
                  <a:schemeClr val="dk1"/>
                </a:solidFill>
                <a:latin typeface="Avenir"/>
                <a:ea typeface="Avenir"/>
                <a:cs typeface="Avenir"/>
                <a:sym typeface="Avenir"/>
              </a:rPr>
              <a:t>Denrazir Atara  |  Ben Geber Salas</a:t>
            </a:r>
            <a:endParaRPr b="1" sz="1955">
              <a:solidFill>
                <a:schemeClr val="dk1"/>
              </a:solidFill>
              <a:latin typeface="Avenir"/>
              <a:ea typeface="Avenir"/>
              <a:cs typeface="Avenir"/>
              <a:sym typeface="Avenir"/>
            </a:endParaRPr>
          </a:p>
        </p:txBody>
      </p:sp>
      <p:sp>
        <p:nvSpPr>
          <p:cNvPr id="171" name="Google Shape;171;p24"/>
          <p:cNvSpPr txBox="1"/>
          <p:nvPr>
            <p:ph idx="4294967295" type="title"/>
          </p:nvPr>
        </p:nvSpPr>
        <p:spPr>
          <a:xfrm>
            <a:off x="3008700" y="1109689"/>
            <a:ext cx="3126600" cy="907200"/>
          </a:xfrm>
          <a:prstGeom prst="rect">
            <a:avLst/>
          </a:prstGeom>
          <a:solidFill>
            <a:schemeClr val="lt1"/>
          </a:solidFill>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4655">
                <a:solidFill>
                  <a:srgbClr val="FF0000"/>
                </a:solidFill>
                <a:latin typeface="Avenir"/>
                <a:ea typeface="Avenir"/>
                <a:cs typeface="Avenir"/>
                <a:sym typeface="Avenir"/>
              </a:rPr>
              <a:t>Thank You!</a:t>
            </a:r>
            <a:endParaRPr b="1" sz="4655">
              <a:solidFill>
                <a:srgbClr val="FF0000"/>
              </a:solidFill>
              <a:latin typeface="Avenir"/>
              <a:ea typeface="Avenir"/>
              <a:cs typeface="Avenir"/>
              <a:sym typeface="Aveni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681725" y="5529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355">
                <a:solidFill>
                  <a:srgbClr val="FF0000"/>
                </a:solidFill>
                <a:latin typeface="Avenir"/>
                <a:ea typeface="Avenir"/>
                <a:cs typeface="Avenir"/>
                <a:sym typeface="Avenir"/>
              </a:rPr>
              <a:t>CONTENT</a:t>
            </a:r>
            <a:endParaRPr b="1" sz="2355">
              <a:solidFill>
                <a:srgbClr val="FF0000"/>
              </a:solidFill>
              <a:latin typeface="Avenir"/>
              <a:ea typeface="Avenir"/>
              <a:cs typeface="Avenir"/>
              <a:sym typeface="Avenir"/>
            </a:endParaRPr>
          </a:p>
        </p:txBody>
      </p:sp>
      <p:sp>
        <p:nvSpPr>
          <p:cNvPr id="65" name="Google Shape;65;p14"/>
          <p:cNvSpPr txBox="1"/>
          <p:nvPr>
            <p:ph idx="1" type="body"/>
          </p:nvPr>
        </p:nvSpPr>
        <p:spPr>
          <a:xfrm>
            <a:off x="1060850" y="1273575"/>
            <a:ext cx="5131500" cy="1506600"/>
          </a:xfrm>
          <a:prstGeom prst="rect">
            <a:avLst/>
          </a:prstGeom>
        </p:spPr>
        <p:txBody>
          <a:bodyPr anchorCtr="0" anchor="t" bIns="91425" lIns="91425" spcFirstLastPara="1" rIns="91425" wrap="square" tIns="91425">
            <a:noAutofit/>
          </a:bodyPr>
          <a:lstStyle/>
          <a:p>
            <a:pPr indent="-371475" lvl="0" marL="457200" rtl="0" algn="l">
              <a:lnSpc>
                <a:spcPct val="115000"/>
              </a:lnSpc>
              <a:spcBef>
                <a:spcPts val="0"/>
              </a:spcBef>
              <a:spcAft>
                <a:spcPts val="0"/>
              </a:spcAft>
              <a:buSzPts val="2250"/>
              <a:buFont typeface="Avenir"/>
              <a:buChar char="●"/>
            </a:pPr>
            <a:r>
              <a:rPr b="1" lang="en" sz="2250">
                <a:latin typeface="Avenir"/>
                <a:ea typeface="Avenir"/>
                <a:cs typeface="Avenir"/>
                <a:sym typeface="Avenir"/>
              </a:rPr>
              <a:t>Problem</a:t>
            </a:r>
            <a:endParaRPr b="1" sz="2250">
              <a:latin typeface="Avenir"/>
              <a:ea typeface="Avenir"/>
              <a:cs typeface="Avenir"/>
              <a:sym typeface="Avenir"/>
            </a:endParaRPr>
          </a:p>
          <a:p>
            <a:pPr indent="-371475" lvl="0" marL="457200" rtl="0" algn="l">
              <a:lnSpc>
                <a:spcPct val="115000"/>
              </a:lnSpc>
              <a:spcBef>
                <a:spcPts val="0"/>
              </a:spcBef>
              <a:spcAft>
                <a:spcPts val="0"/>
              </a:spcAft>
              <a:buSzPts val="2250"/>
              <a:buFont typeface="Avenir"/>
              <a:buChar char="●"/>
            </a:pPr>
            <a:r>
              <a:rPr b="1" lang="en" sz="2250">
                <a:latin typeface="Avenir"/>
                <a:ea typeface="Avenir"/>
                <a:cs typeface="Avenir"/>
                <a:sym typeface="Avenir"/>
              </a:rPr>
              <a:t>Solution</a:t>
            </a:r>
            <a:endParaRPr b="1" sz="2250">
              <a:latin typeface="Avenir"/>
              <a:ea typeface="Avenir"/>
              <a:cs typeface="Avenir"/>
              <a:sym typeface="Avenir"/>
            </a:endParaRPr>
          </a:p>
          <a:p>
            <a:pPr indent="-371475" lvl="0" marL="457200" rtl="0" algn="l">
              <a:spcBef>
                <a:spcPts val="0"/>
              </a:spcBef>
              <a:spcAft>
                <a:spcPts val="0"/>
              </a:spcAft>
              <a:buSzPts val="2250"/>
              <a:buFont typeface="Avenir"/>
              <a:buChar char="●"/>
            </a:pPr>
            <a:r>
              <a:rPr b="1" lang="en" sz="2250">
                <a:latin typeface="Avenir"/>
                <a:ea typeface="Avenir"/>
                <a:cs typeface="Avenir"/>
                <a:sym typeface="Avenir"/>
              </a:rPr>
              <a:t>Data Sources</a:t>
            </a:r>
            <a:endParaRPr b="1" sz="2250">
              <a:latin typeface="Avenir"/>
              <a:ea typeface="Avenir"/>
              <a:cs typeface="Avenir"/>
              <a:sym typeface="Avenir"/>
            </a:endParaRPr>
          </a:p>
          <a:p>
            <a:pPr indent="-371475" lvl="0" marL="457200" rtl="0" algn="l">
              <a:lnSpc>
                <a:spcPct val="115000"/>
              </a:lnSpc>
              <a:spcBef>
                <a:spcPts val="0"/>
              </a:spcBef>
              <a:spcAft>
                <a:spcPts val="0"/>
              </a:spcAft>
              <a:buSzPts val="2250"/>
              <a:buFont typeface="Avenir"/>
              <a:buChar char="●"/>
            </a:pPr>
            <a:r>
              <a:rPr b="1" lang="en" sz="2250">
                <a:latin typeface="Avenir"/>
                <a:ea typeface="Avenir"/>
                <a:cs typeface="Avenir"/>
                <a:sym typeface="Avenir"/>
              </a:rPr>
              <a:t>Comparison to Existing Apps</a:t>
            </a:r>
            <a:endParaRPr b="1" sz="2250">
              <a:latin typeface="Avenir"/>
              <a:ea typeface="Avenir"/>
              <a:cs typeface="Avenir"/>
              <a:sym typeface="Avenir"/>
            </a:endParaRPr>
          </a:p>
          <a:p>
            <a:pPr indent="-371475" lvl="0" marL="457200" rtl="0" algn="l">
              <a:lnSpc>
                <a:spcPct val="115000"/>
              </a:lnSpc>
              <a:spcBef>
                <a:spcPts val="0"/>
              </a:spcBef>
              <a:spcAft>
                <a:spcPts val="0"/>
              </a:spcAft>
              <a:buSzPts val="2250"/>
              <a:buFont typeface="Avenir"/>
              <a:buChar char="●"/>
            </a:pPr>
            <a:r>
              <a:rPr b="1" lang="en" sz="2250">
                <a:latin typeface="Avenir"/>
                <a:ea typeface="Avenir"/>
                <a:cs typeface="Avenir"/>
                <a:sym typeface="Avenir"/>
              </a:rPr>
              <a:t>Future Plans</a:t>
            </a:r>
            <a:endParaRPr b="1" sz="2250">
              <a:latin typeface="Avenir"/>
              <a:ea typeface="Avenir"/>
              <a:cs typeface="Avenir"/>
              <a:sym typeface="Avenir"/>
            </a:endParaRPr>
          </a:p>
        </p:txBody>
      </p:sp>
      <p:sp>
        <p:nvSpPr>
          <p:cNvPr id="66" name="Google Shape;66;p14"/>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67" name="Google Shape;67;p14"/>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716100" y="376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355">
                <a:solidFill>
                  <a:srgbClr val="FF0000"/>
                </a:solidFill>
                <a:latin typeface="Avenir"/>
                <a:ea typeface="Avenir"/>
                <a:cs typeface="Avenir"/>
                <a:sym typeface="Avenir"/>
              </a:rPr>
              <a:t>PROBLEM</a:t>
            </a:r>
            <a:endParaRPr b="1" sz="2355">
              <a:solidFill>
                <a:srgbClr val="FF0000"/>
              </a:solidFill>
              <a:latin typeface="Avenir"/>
              <a:ea typeface="Avenir"/>
              <a:cs typeface="Avenir"/>
              <a:sym typeface="Avenir"/>
            </a:endParaRPr>
          </a:p>
        </p:txBody>
      </p:sp>
      <p:sp>
        <p:nvSpPr>
          <p:cNvPr id="73" name="Google Shape;73;p15"/>
          <p:cNvSpPr txBox="1"/>
          <p:nvPr>
            <p:ph idx="1" type="body"/>
          </p:nvPr>
        </p:nvSpPr>
        <p:spPr>
          <a:xfrm>
            <a:off x="955575" y="2882700"/>
            <a:ext cx="2515500" cy="394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852"/>
              <a:buNone/>
            </a:pPr>
            <a:r>
              <a:rPr lang="en" sz="1595">
                <a:latin typeface="Avenir"/>
                <a:ea typeface="Avenir"/>
                <a:cs typeface="Avenir"/>
                <a:sym typeface="Avenir"/>
              </a:rPr>
              <a:t>Lack of Spatial Awareness</a:t>
            </a:r>
            <a:endParaRPr sz="1595">
              <a:latin typeface="Avenir"/>
              <a:ea typeface="Avenir"/>
              <a:cs typeface="Avenir"/>
              <a:sym typeface="Avenir"/>
            </a:endParaRPr>
          </a:p>
        </p:txBody>
      </p:sp>
      <p:sp>
        <p:nvSpPr>
          <p:cNvPr id="74" name="Google Shape;74;p15"/>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5" name="Google Shape;75;p15"/>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pic>
        <p:nvPicPr>
          <p:cNvPr id="76" name="Google Shape;76;p15">
            <a:hlinkClick r:id="rId3"/>
          </p:cNvPr>
          <p:cNvPicPr preferRelativeResize="0"/>
          <p:nvPr/>
        </p:nvPicPr>
        <p:blipFill>
          <a:blip r:embed="rId4">
            <a:alphaModFix/>
          </a:blip>
          <a:stretch>
            <a:fillRect/>
          </a:stretch>
        </p:blipFill>
        <p:spPr>
          <a:xfrm>
            <a:off x="1482100" y="1234550"/>
            <a:ext cx="1462451" cy="1462451"/>
          </a:xfrm>
          <a:prstGeom prst="rect">
            <a:avLst/>
          </a:prstGeom>
          <a:noFill/>
          <a:ln>
            <a:noFill/>
          </a:ln>
        </p:spPr>
      </p:pic>
      <p:pic>
        <p:nvPicPr>
          <p:cNvPr id="77" name="Google Shape;77;p15">
            <a:hlinkClick r:id="rId5"/>
          </p:cNvPr>
          <p:cNvPicPr preferRelativeResize="0"/>
          <p:nvPr/>
        </p:nvPicPr>
        <p:blipFill>
          <a:blip r:embed="rId6">
            <a:alphaModFix/>
          </a:blip>
          <a:stretch>
            <a:fillRect/>
          </a:stretch>
        </p:blipFill>
        <p:spPr>
          <a:xfrm>
            <a:off x="3808713" y="1202487"/>
            <a:ext cx="1526575" cy="1526575"/>
          </a:xfrm>
          <a:prstGeom prst="rect">
            <a:avLst/>
          </a:prstGeom>
          <a:noFill/>
          <a:ln>
            <a:noFill/>
          </a:ln>
        </p:spPr>
      </p:pic>
      <p:sp>
        <p:nvSpPr>
          <p:cNvPr id="78" name="Google Shape;78;p15"/>
          <p:cNvSpPr txBox="1"/>
          <p:nvPr>
            <p:ph idx="1" type="body"/>
          </p:nvPr>
        </p:nvSpPr>
        <p:spPr>
          <a:xfrm>
            <a:off x="3808650" y="2882700"/>
            <a:ext cx="1526700" cy="394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50">
                <a:latin typeface="Avenir"/>
                <a:ea typeface="Avenir"/>
                <a:cs typeface="Avenir"/>
                <a:sym typeface="Avenir"/>
              </a:rPr>
              <a:t>Outdated Data</a:t>
            </a:r>
            <a:endParaRPr sz="1550">
              <a:latin typeface="Avenir"/>
              <a:ea typeface="Avenir"/>
              <a:cs typeface="Avenir"/>
              <a:sym typeface="Avenir"/>
            </a:endParaRPr>
          </a:p>
        </p:txBody>
      </p:sp>
      <p:pic>
        <p:nvPicPr>
          <p:cNvPr id="79" name="Google Shape;79;p15">
            <a:hlinkClick r:id="rId7"/>
          </p:cNvPr>
          <p:cNvPicPr preferRelativeResize="0"/>
          <p:nvPr/>
        </p:nvPicPr>
        <p:blipFill>
          <a:blip r:embed="rId8">
            <a:alphaModFix/>
          </a:blip>
          <a:stretch>
            <a:fillRect/>
          </a:stretch>
        </p:blipFill>
        <p:spPr>
          <a:xfrm>
            <a:off x="6009900" y="1234561"/>
            <a:ext cx="1661125" cy="1661125"/>
          </a:xfrm>
          <a:prstGeom prst="rect">
            <a:avLst/>
          </a:prstGeom>
          <a:noFill/>
          <a:ln>
            <a:noFill/>
          </a:ln>
        </p:spPr>
      </p:pic>
      <p:sp>
        <p:nvSpPr>
          <p:cNvPr id="80" name="Google Shape;80;p15"/>
          <p:cNvSpPr txBox="1"/>
          <p:nvPr>
            <p:ph idx="1" type="body"/>
          </p:nvPr>
        </p:nvSpPr>
        <p:spPr>
          <a:xfrm>
            <a:off x="5948625" y="2917950"/>
            <a:ext cx="1964100" cy="394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50">
                <a:latin typeface="Avenir"/>
                <a:ea typeface="Avenir"/>
                <a:cs typeface="Avenir"/>
                <a:sym typeface="Avenir"/>
              </a:rPr>
              <a:t>Closed source data</a:t>
            </a:r>
            <a:endParaRPr sz="1550">
              <a:latin typeface="Avenir"/>
              <a:ea typeface="Avenir"/>
              <a:cs typeface="Avenir"/>
              <a:sym typeface="Aveni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678175" y="3760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355">
                <a:solidFill>
                  <a:srgbClr val="FF0000"/>
                </a:solidFill>
                <a:latin typeface="Avenir"/>
                <a:ea typeface="Avenir"/>
                <a:cs typeface="Avenir"/>
                <a:sym typeface="Avenir"/>
              </a:rPr>
              <a:t>SOLUTION</a:t>
            </a:r>
            <a:endParaRPr b="1" sz="2355">
              <a:solidFill>
                <a:srgbClr val="FF0000"/>
              </a:solidFill>
              <a:latin typeface="Avenir"/>
              <a:ea typeface="Avenir"/>
              <a:cs typeface="Avenir"/>
              <a:sym typeface="Avenir"/>
            </a:endParaRPr>
          </a:p>
        </p:txBody>
      </p:sp>
      <p:sp>
        <p:nvSpPr>
          <p:cNvPr id="86" name="Google Shape;86;p16"/>
          <p:cNvSpPr txBox="1"/>
          <p:nvPr>
            <p:ph idx="1" type="body"/>
          </p:nvPr>
        </p:nvSpPr>
        <p:spPr>
          <a:xfrm>
            <a:off x="4189738" y="3093375"/>
            <a:ext cx="1399200" cy="4452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n">
                <a:latin typeface="Avenir"/>
                <a:ea typeface="Avenir"/>
                <a:cs typeface="Avenir"/>
                <a:sym typeface="Avenir"/>
              </a:rPr>
              <a:t>Online Map</a:t>
            </a:r>
            <a:endParaRPr>
              <a:latin typeface="Avenir"/>
              <a:ea typeface="Avenir"/>
              <a:cs typeface="Avenir"/>
              <a:sym typeface="Avenir"/>
            </a:endParaRPr>
          </a:p>
        </p:txBody>
      </p:sp>
      <p:sp>
        <p:nvSpPr>
          <p:cNvPr id="87" name="Google Shape;87;p16"/>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88" name="Google Shape;88;p16"/>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89" name="Google Shape;89;p16"/>
          <p:cNvSpPr txBox="1"/>
          <p:nvPr>
            <p:ph idx="1" type="body"/>
          </p:nvPr>
        </p:nvSpPr>
        <p:spPr>
          <a:xfrm>
            <a:off x="2096863" y="3093375"/>
            <a:ext cx="1050300" cy="5292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latin typeface="Avenir"/>
                <a:ea typeface="Avenir"/>
                <a:cs typeface="Avenir"/>
                <a:sym typeface="Avenir"/>
              </a:rPr>
              <a:t>Website</a:t>
            </a:r>
            <a:endParaRPr>
              <a:latin typeface="Avenir"/>
              <a:ea typeface="Avenir"/>
              <a:cs typeface="Avenir"/>
              <a:sym typeface="Avenir"/>
            </a:endParaRPr>
          </a:p>
        </p:txBody>
      </p:sp>
      <p:pic>
        <p:nvPicPr>
          <p:cNvPr id="90" name="Google Shape;90;p16">
            <a:hlinkClick r:id="rId3"/>
          </p:cNvPr>
          <p:cNvPicPr preferRelativeResize="0"/>
          <p:nvPr/>
        </p:nvPicPr>
        <p:blipFill>
          <a:blip r:embed="rId4">
            <a:alphaModFix/>
          </a:blip>
          <a:stretch>
            <a:fillRect/>
          </a:stretch>
        </p:blipFill>
        <p:spPr>
          <a:xfrm>
            <a:off x="4000250" y="1125988"/>
            <a:ext cx="1677063" cy="1677063"/>
          </a:xfrm>
          <a:prstGeom prst="rect">
            <a:avLst/>
          </a:prstGeom>
          <a:noFill/>
          <a:ln>
            <a:noFill/>
          </a:ln>
        </p:spPr>
      </p:pic>
      <p:pic>
        <p:nvPicPr>
          <p:cNvPr id="91" name="Google Shape;91;p16">
            <a:hlinkClick r:id="rId5"/>
          </p:cNvPr>
          <p:cNvPicPr preferRelativeResize="0"/>
          <p:nvPr/>
        </p:nvPicPr>
        <p:blipFill>
          <a:blip r:embed="rId6">
            <a:alphaModFix/>
          </a:blip>
          <a:stretch>
            <a:fillRect/>
          </a:stretch>
        </p:blipFill>
        <p:spPr>
          <a:xfrm>
            <a:off x="1783475" y="1125988"/>
            <a:ext cx="1677063" cy="1677063"/>
          </a:xfrm>
          <a:prstGeom prst="rect">
            <a:avLst/>
          </a:prstGeom>
          <a:noFill/>
          <a:ln>
            <a:noFill/>
          </a:ln>
        </p:spPr>
      </p:pic>
      <p:pic>
        <p:nvPicPr>
          <p:cNvPr id="92" name="Google Shape;92;p16"/>
          <p:cNvPicPr preferRelativeResize="0"/>
          <p:nvPr/>
        </p:nvPicPr>
        <p:blipFill>
          <a:blip r:embed="rId7">
            <a:alphaModFix/>
          </a:blip>
          <a:stretch>
            <a:fillRect/>
          </a:stretch>
        </p:blipFill>
        <p:spPr>
          <a:xfrm>
            <a:off x="6217025" y="1593050"/>
            <a:ext cx="1876425" cy="742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title"/>
          </p:nvPr>
        </p:nvSpPr>
        <p:spPr>
          <a:xfrm>
            <a:off x="690850" y="38865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355">
                <a:solidFill>
                  <a:srgbClr val="FF0000"/>
                </a:solidFill>
                <a:latin typeface="Avenir"/>
                <a:ea typeface="Avenir"/>
                <a:cs typeface="Avenir"/>
                <a:sym typeface="Avenir"/>
              </a:rPr>
              <a:t>SOLUTION</a:t>
            </a:r>
            <a:endParaRPr b="1" sz="2355">
              <a:solidFill>
                <a:srgbClr val="FF0000"/>
              </a:solidFill>
              <a:latin typeface="Avenir"/>
              <a:ea typeface="Avenir"/>
              <a:cs typeface="Avenir"/>
              <a:sym typeface="Avenir"/>
            </a:endParaRPr>
          </a:p>
        </p:txBody>
      </p:sp>
      <p:sp>
        <p:nvSpPr>
          <p:cNvPr id="98" name="Google Shape;98;p17"/>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99" name="Google Shape;99;p17"/>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pic>
        <p:nvPicPr>
          <p:cNvPr id="100" name="Google Shape;100;p17"/>
          <p:cNvPicPr preferRelativeResize="0"/>
          <p:nvPr/>
        </p:nvPicPr>
        <p:blipFill>
          <a:blip r:embed="rId3">
            <a:alphaModFix/>
          </a:blip>
          <a:stretch>
            <a:fillRect/>
          </a:stretch>
        </p:blipFill>
        <p:spPr>
          <a:xfrm>
            <a:off x="1231938" y="961350"/>
            <a:ext cx="6680126" cy="3529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703475" y="36337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355">
                <a:solidFill>
                  <a:srgbClr val="FF0000"/>
                </a:solidFill>
                <a:latin typeface="Avenir"/>
                <a:ea typeface="Avenir"/>
                <a:cs typeface="Avenir"/>
                <a:sym typeface="Avenir"/>
              </a:rPr>
              <a:t>SOLUTION</a:t>
            </a:r>
            <a:endParaRPr b="1" sz="2355">
              <a:solidFill>
                <a:srgbClr val="FF0000"/>
              </a:solidFill>
              <a:latin typeface="Avenir"/>
              <a:ea typeface="Avenir"/>
              <a:cs typeface="Avenir"/>
              <a:sym typeface="Avenir"/>
            </a:endParaRPr>
          </a:p>
        </p:txBody>
      </p:sp>
      <p:sp>
        <p:nvSpPr>
          <p:cNvPr id="106" name="Google Shape;106;p18"/>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7" name="Google Shape;107;p18"/>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8" name="Google Shape;108;p18"/>
          <p:cNvSpPr txBox="1"/>
          <p:nvPr>
            <p:ph idx="1" type="body"/>
          </p:nvPr>
        </p:nvSpPr>
        <p:spPr>
          <a:xfrm>
            <a:off x="1415057" y="3198950"/>
            <a:ext cx="1310100" cy="5292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latin typeface="Avenir"/>
                <a:ea typeface="Avenir"/>
                <a:cs typeface="Avenir"/>
                <a:sym typeface="Avenir"/>
              </a:rPr>
              <a:t>Accessible</a:t>
            </a:r>
            <a:endParaRPr>
              <a:latin typeface="Avenir"/>
              <a:ea typeface="Avenir"/>
              <a:cs typeface="Avenir"/>
              <a:sym typeface="Avenir"/>
            </a:endParaRPr>
          </a:p>
        </p:txBody>
      </p:sp>
      <p:pic>
        <p:nvPicPr>
          <p:cNvPr id="109" name="Google Shape;109;p18">
            <a:hlinkClick r:id="rId3"/>
          </p:cNvPr>
          <p:cNvPicPr preferRelativeResize="0"/>
          <p:nvPr/>
        </p:nvPicPr>
        <p:blipFill>
          <a:blip r:embed="rId4">
            <a:alphaModFix/>
          </a:blip>
          <a:stretch>
            <a:fillRect/>
          </a:stretch>
        </p:blipFill>
        <p:spPr>
          <a:xfrm>
            <a:off x="1015250" y="961650"/>
            <a:ext cx="2109727" cy="2109727"/>
          </a:xfrm>
          <a:prstGeom prst="rect">
            <a:avLst/>
          </a:prstGeom>
          <a:noFill/>
          <a:ln>
            <a:noFill/>
          </a:ln>
        </p:spPr>
      </p:pic>
      <p:pic>
        <p:nvPicPr>
          <p:cNvPr id="110" name="Google Shape;110;p18">
            <a:hlinkClick r:id="rId5"/>
          </p:cNvPr>
          <p:cNvPicPr preferRelativeResize="0"/>
          <p:nvPr/>
        </p:nvPicPr>
        <p:blipFill>
          <a:blip r:embed="rId6">
            <a:alphaModFix/>
          </a:blip>
          <a:stretch>
            <a:fillRect/>
          </a:stretch>
        </p:blipFill>
        <p:spPr>
          <a:xfrm>
            <a:off x="3719837" y="936080"/>
            <a:ext cx="2017800" cy="2017820"/>
          </a:xfrm>
          <a:prstGeom prst="rect">
            <a:avLst/>
          </a:prstGeom>
          <a:noFill/>
          <a:ln>
            <a:noFill/>
          </a:ln>
        </p:spPr>
      </p:pic>
      <p:sp>
        <p:nvSpPr>
          <p:cNvPr id="111" name="Google Shape;111;p18"/>
          <p:cNvSpPr txBox="1"/>
          <p:nvPr>
            <p:ph idx="1" type="body"/>
          </p:nvPr>
        </p:nvSpPr>
        <p:spPr>
          <a:xfrm>
            <a:off x="4073670" y="3198950"/>
            <a:ext cx="1310100" cy="529200"/>
          </a:xfrm>
          <a:prstGeom prst="rect">
            <a:avLst/>
          </a:prstGeom>
        </p:spPr>
        <p:txBody>
          <a:bodyPr anchorCtr="0" anchor="t" bIns="91425" lIns="91425" spcFirstLastPara="1" rIns="91425" wrap="square" tIns="91425">
            <a:normAutofit fontScale="92500"/>
          </a:bodyPr>
          <a:lstStyle/>
          <a:p>
            <a:pPr indent="0" lvl="0" marL="0" rtl="0" algn="l">
              <a:lnSpc>
                <a:spcPct val="100000"/>
              </a:lnSpc>
              <a:spcBef>
                <a:spcPts val="0"/>
              </a:spcBef>
              <a:spcAft>
                <a:spcPts val="0"/>
              </a:spcAft>
              <a:buNone/>
            </a:pPr>
            <a:r>
              <a:rPr lang="en">
                <a:latin typeface="Avenir"/>
                <a:ea typeface="Avenir"/>
                <a:cs typeface="Avenir"/>
                <a:sym typeface="Avenir"/>
              </a:rPr>
              <a:t>Convenient</a:t>
            </a:r>
            <a:endParaRPr>
              <a:latin typeface="Avenir"/>
              <a:ea typeface="Avenir"/>
              <a:cs typeface="Avenir"/>
              <a:sym typeface="Avenir"/>
            </a:endParaRPr>
          </a:p>
        </p:txBody>
      </p:sp>
      <p:pic>
        <p:nvPicPr>
          <p:cNvPr id="112" name="Google Shape;112;p18">
            <a:hlinkClick r:id="rId7"/>
          </p:cNvPr>
          <p:cNvPicPr preferRelativeResize="0"/>
          <p:nvPr/>
        </p:nvPicPr>
        <p:blipFill rotWithShape="1">
          <a:blip r:embed="rId8">
            <a:alphaModFix/>
          </a:blip>
          <a:srcRect b="20552" l="15304" r="18984" t="20944"/>
          <a:stretch/>
        </p:blipFill>
        <p:spPr>
          <a:xfrm>
            <a:off x="6332475" y="1169306"/>
            <a:ext cx="2017800" cy="1796406"/>
          </a:xfrm>
          <a:prstGeom prst="rect">
            <a:avLst/>
          </a:prstGeom>
          <a:noFill/>
          <a:ln>
            <a:noFill/>
          </a:ln>
        </p:spPr>
      </p:pic>
      <p:sp>
        <p:nvSpPr>
          <p:cNvPr id="113" name="Google Shape;113;p18"/>
          <p:cNvSpPr txBox="1"/>
          <p:nvPr>
            <p:ph idx="1" type="body"/>
          </p:nvPr>
        </p:nvSpPr>
        <p:spPr>
          <a:xfrm>
            <a:off x="6404975" y="3198925"/>
            <a:ext cx="2201400" cy="529200"/>
          </a:xfrm>
          <a:prstGeom prst="rect">
            <a:avLst/>
          </a:prstGeom>
        </p:spPr>
        <p:txBody>
          <a:bodyPr anchorCtr="0" anchor="t" bIns="91425" lIns="91425" spcFirstLastPara="1" rIns="91425" wrap="square" tIns="91425">
            <a:normAutofit fontScale="92500"/>
          </a:bodyPr>
          <a:lstStyle/>
          <a:p>
            <a:pPr indent="0" lvl="0" marL="0" rtl="0" algn="l">
              <a:lnSpc>
                <a:spcPct val="100000"/>
              </a:lnSpc>
              <a:spcBef>
                <a:spcPts val="0"/>
              </a:spcBef>
              <a:spcAft>
                <a:spcPts val="0"/>
              </a:spcAft>
              <a:buNone/>
            </a:pPr>
            <a:r>
              <a:rPr lang="en">
                <a:latin typeface="Avenir"/>
                <a:ea typeface="Avenir"/>
                <a:cs typeface="Avenir"/>
                <a:sym typeface="Avenir"/>
              </a:rPr>
              <a:t>Internet Connection</a:t>
            </a:r>
            <a:endParaRPr>
              <a:latin typeface="Avenir"/>
              <a:ea typeface="Avenir"/>
              <a:cs typeface="Avenir"/>
              <a:sym typeface="Aveni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ph type="title"/>
          </p:nvPr>
        </p:nvSpPr>
        <p:spPr>
          <a:xfrm>
            <a:off x="672663" y="36337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355">
                <a:solidFill>
                  <a:srgbClr val="FF0000"/>
                </a:solidFill>
                <a:latin typeface="Avenir"/>
                <a:ea typeface="Avenir"/>
                <a:cs typeface="Avenir"/>
                <a:sym typeface="Avenir"/>
              </a:rPr>
              <a:t>DATA SOURCES</a:t>
            </a:r>
            <a:endParaRPr b="1" sz="2355">
              <a:solidFill>
                <a:srgbClr val="FF0000"/>
              </a:solidFill>
              <a:latin typeface="Avenir"/>
              <a:ea typeface="Avenir"/>
              <a:cs typeface="Avenir"/>
              <a:sym typeface="Avenir"/>
            </a:endParaRPr>
          </a:p>
        </p:txBody>
      </p:sp>
      <p:sp>
        <p:nvSpPr>
          <p:cNvPr id="119" name="Google Shape;119;p19"/>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0" name="Google Shape;120;p19"/>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1" name="Google Shape;121;p19"/>
          <p:cNvSpPr txBox="1"/>
          <p:nvPr>
            <p:ph idx="1" type="body"/>
          </p:nvPr>
        </p:nvSpPr>
        <p:spPr>
          <a:xfrm>
            <a:off x="1663238" y="3287400"/>
            <a:ext cx="2017800" cy="434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500">
                <a:latin typeface="Avenir"/>
                <a:ea typeface="Avenir"/>
                <a:cs typeface="Avenir"/>
                <a:sym typeface="Avenir"/>
              </a:rPr>
              <a:t>OpenStreetMap Data</a:t>
            </a:r>
            <a:endParaRPr sz="1500">
              <a:latin typeface="Avenir"/>
              <a:ea typeface="Avenir"/>
              <a:cs typeface="Avenir"/>
              <a:sym typeface="Avenir"/>
            </a:endParaRPr>
          </a:p>
        </p:txBody>
      </p:sp>
      <p:sp>
        <p:nvSpPr>
          <p:cNvPr id="122" name="Google Shape;122;p19"/>
          <p:cNvSpPr txBox="1"/>
          <p:nvPr>
            <p:ph idx="1" type="body"/>
          </p:nvPr>
        </p:nvSpPr>
        <p:spPr>
          <a:xfrm>
            <a:off x="4139238" y="3287400"/>
            <a:ext cx="1575600" cy="434700"/>
          </a:xfrm>
          <a:prstGeom prst="rect">
            <a:avLst/>
          </a:prstGeom>
        </p:spPr>
        <p:txBody>
          <a:bodyPr anchorCtr="0" anchor="t" bIns="91425" lIns="91425" spcFirstLastPara="1" rIns="91425" wrap="square" tIns="91425">
            <a:normAutofit fontScale="85000"/>
          </a:bodyPr>
          <a:lstStyle/>
          <a:p>
            <a:pPr indent="0" lvl="0" marL="0" rtl="0" algn="l">
              <a:lnSpc>
                <a:spcPct val="100000"/>
              </a:lnSpc>
              <a:spcBef>
                <a:spcPts val="0"/>
              </a:spcBef>
              <a:spcAft>
                <a:spcPts val="0"/>
              </a:spcAft>
              <a:buNone/>
            </a:pPr>
            <a:r>
              <a:rPr lang="en">
                <a:latin typeface="Avenir"/>
                <a:ea typeface="Avenir"/>
                <a:cs typeface="Avenir"/>
                <a:sym typeface="Avenir"/>
              </a:rPr>
              <a:t>Overpass Turbo</a:t>
            </a:r>
            <a:endParaRPr>
              <a:latin typeface="Avenir"/>
              <a:ea typeface="Avenir"/>
              <a:cs typeface="Avenir"/>
              <a:sym typeface="Avenir"/>
            </a:endParaRPr>
          </a:p>
        </p:txBody>
      </p:sp>
      <p:sp>
        <p:nvSpPr>
          <p:cNvPr id="123" name="Google Shape;123;p19"/>
          <p:cNvSpPr txBox="1"/>
          <p:nvPr>
            <p:ph idx="1" type="body"/>
          </p:nvPr>
        </p:nvSpPr>
        <p:spPr>
          <a:xfrm>
            <a:off x="6105838" y="3287400"/>
            <a:ext cx="1948500" cy="434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500">
                <a:latin typeface="Avenir"/>
                <a:ea typeface="Avenir"/>
                <a:cs typeface="Avenir"/>
                <a:sym typeface="Avenir"/>
              </a:rPr>
              <a:t>Website information</a:t>
            </a:r>
            <a:endParaRPr sz="1500">
              <a:latin typeface="Avenir"/>
              <a:ea typeface="Avenir"/>
              <a:cs typeface="Avenir"/>
              <a:sym typeface="Avenir"/>
            </a:endParaRPr>
          </a:p>
        </p:txBody>
      </p:sp>
      <p:pic>
        <p:nvPicPr>
          <p:cNvPr id="124" name="Google Shape;124;p19">
            <a:hlinkClick r:id="rId3"/>
          </p:cNvPr>
          <p:cNvPicPr preferRelativeResize="0"/>
          <p:nvPr/>
        </p:nvPicPr>
        <p:blipFill>
          <a:blip r:embed="rId4">
            <a:alphaModFix/>
          </a:blip>
          <a:stretch>
            <a:fillRect/>
          </a:stretch>
        </p:blipFill>
        <p:spPr>
          <a:xfrm>
            <a:off x="1675110" y="1360000"/>
            <a:ext cx="1860449" cy="1860475"/>
          </a:xfrm>
          <a:prstGeom prst="rect">
            <a:avLst/>
          </a:prstGeom>
          <a:noFill/>
          <a:ln>
            <a:noFill/>
          </a:ln>
        </p:spPr>
      </p:pic>
      <p:pic>
        <p:nvPicPr>
          <p:cNvPr id="125" name="Google Shape;125;p19">
            <a:hlinkClick r:id="rId5"/>
          </p:cNvPr>
          <p:cNvPicPr preferRelativeResize="0"/>
          <p:nvPr/>
        </p:nvPicPr>
        <p:blipFill>
          <a:blip r:embed="rId6">
            <a:alphaModFix/>
          </a:blip>
          <a:stretch>
            <a:fillRect/>
          </a:stretch>
        </p:blipFill>
        <p:spPr>
          <a:xfrm>
            <a:off x="3949138" y="1258525"/>
            <a:ext cx="1822202" cy="1822202"/>
          </a:xfrm>
          <a:prstGeom prst="rect">
            <a:avLst/>
          </a:prstGeom>
          <a:noFill/>
          <a:ln>
            <a:noFill/>
          </a:ln>
        </p:spPr>
      </p:pic>
      <p:pic>
        <p:nvPicPr>
          <p:cNvPr id="126" name="Google Shape;126;p19">
            <a:hlinkClick r:id="rId7"/>
          </p:cNvPr>
          <p:cNvPicPr preferRelativeResize="0"/>
          <p:nvPr/>
        </p:nvPicPr>
        <p:blipFill>
          <a:blip r:embed="rId8">
            <a:alphaModFix/>
          </a:blip>
          <a:stretch>
            <a:fillRect/>
          </a:stretch>
        </p:blipFill>
        <p:spPr>
          <a:xfrm>
            <a:off x="6071188" y="1160710"/>
            <a:ext cx="2017802" cy="201782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703450" y="3381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355">
                <a:solidFill>
                  <a:srgbClr val="FF0000"/>
                </a:solidFill>
                <a:latin typeface="Avenir"/>
                <a:ea typeface="Avenir"/>
                <a:cs typeface="Avenir"/>
                <a:sym typeface="Avenir"/>
              </a:rPr>
              <a:t>DATA SOURCES</a:t>
            </a:r>
            <a:endParaRPr b="1" sz="2355">
              <a:solidFill>
                <a:srgbClr val="FF0000"/>
              </a:solidFill>
              <a:latin typeface="Avenir"/>
              <a:ea typeface="Avenir"/>
              <a:cs typeface="Avenir"/>
              <a:sym typeface="Avenir"/>
            </a:endParaRPr>
          </a:p>
        </p:txBody>
      </p:sp>
      <p:sp>
        <p:nvSpPr>
          <p:cNvPr id="132" name="Google Shape;132;p20"/>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3" name="Google Shape;133;p20"/>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4" name="Google Shape;134;p20"/>
          <p:cNvSpPr txBox="1"/>
          <p:nvPr>
            <p:ph idx="1" type="body"/>
          </p:nvPr>
        </p:nvSpPr>
        <p:spPr>
          <a:xfrm>
            <a:off x="1071750" y="1139825"/>
            <a:ext cx="7357500" cy="22977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Clr>
                <a:schemeClr val="dk1"/>
              </a:buClr>
              <a:buSzPts val="1800"/>
              <a:buFont typeface="Avenir"/>
              <a:buChar char="●"/>
            </a:pPr>
            <a:r>
              <a:rPr lang="en">
                <a:solidFill>
                  <a:schemeClr val="dk1"/>
                </a:solidFill>
                <a:latin typeface="Avenir"/>
                <a:ea typeface="Avenir"/>
                <a:cs typeface="Avenir"/>
                <a:sym typeface="Avenir"/>
              </a:rPr>
              <a:t>Skills Training Institute</a:t>
            </a:r>
            <a:endParaRPr>
              <a:solidFill>
                <a:schemeClr val="dk1"/>
              </a:solidFill>
              <a:latin typeface="Avenir"/>
              <a:ea typeface="Avenir"/>
              <a:cs typeface="Avenir"/>
              <a:sym typeface="Avenir"/>
            </a:endParaRPr>
          </a:p>
          <a:p>
            <a:pPr indent="-342900" lvl="0" marL="457200" rtl="0" algn="l">
              <a:spcBef>
                <a:spcPts val="0"/>
              </a:spcBef>
              <a:spcAft>
                <a:spcPts val="0"/>
              </a:spcAft>
              <a:buClr>
                <a:schemeClr val="dk1"/>
              </a:buClr>
              <a:buSzPts val="1800"/>
              <a:buFont typeface="Avenir"/>
              <a:buChar char="●"/>
            </a:pPr>
            <a:r>
              <a:rPr lang="en">
                <a:solidFill>
                  <a:schemeClr val="dk1"/>
                </a:solidFill>
                <a:latin typeface="Avenir"/>
                <a:ea typeface="Avenir"/>
                <a:cs typeface="Avenir"/>
                <a:sym typeface="Avenir"/>
              </a:rPr>
              <a:t>Recruitment Agency Offices</a:t>
            </a:r>
            <a:endParaRPr>
              <a:solidFill>
                <a:schemeClr val="dk1"/>
              </a:solidFill>
              <a:latin typeface="Avenir"/>
              <a:ea typeface="Avenir"/>
              <a:cs typeface="Avenir"/>
              <a:sym typeface="Avenir"/>
            </a:endParaRPr>
          </a:p>
          <a:p>
            <a:pPr indent="-342900" lvl="0" marL="457200" rtl="0" algn="l">
              <a:spcBef>
                <a:spcPts val="0"/>
              </a:spcBef>
              <a:spcAft>
                <a:spcPts val="0"/>
              </a:spcAft>
              <a:buClr>
                <a:schemeClr val="dk1"/>
              </a:buClr>
              <a:buSzPts val="1800"/>
              <a:buFont typeface="Avenir"/>
              <a:buChar char="●"/>
            </a:pPr>
            <a:r>
              <a:rPr lang="en">
                <a:solidFill>
                  <a:schemeClr val="dk1"/>
                </a:solidFill>
                <a:latin typeface="Avenir"/>
                <a:ea typeface="Avenir"/>
                <a:cs typeface="Avenir"/>
                <a:sym typeface="Avenir"/>
              </a:rPr>
              <a:t>Filipino-related facilities abroad</a:t>
            </a:r>
            <a:endParaRPr>
              <a:solidFill>
                <a:schemeClr val="dk1"/>
              </a:solidFill>
              <a:latin typeface="Avenir"/>
              <a:ea typeface="Avenir"/>
              <a:cs typeface="Avenir"/>
              <a:sym typeface="Avenir"/>
            </a:endParaRPr>
          </a:p>
          <a:p>
            <a:pPr indent="-317500" lvl="1" marL="9144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Restaurants</a:t>
            </a:r>
            <a:endParaRPr>
              <a:solidFill>
                <a:schemeClr val="dk1"/>
              </a:solidFill>
              <a:latin typeface="Avenir"/>
              <a:ea typeface="Avenir"/>
              <a:cs typeface="Avenir"/>
              <a:sym typeface="Avenir"/>
            </a:endParaRPr>
          </a:p>
          <a:p>
            <a:pPr indent="-317500" lvl="1" marL="9144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Churches</a:t>
            </a:r>
            <a:endParaRPr>
              <a:solidFill>
                <a:schemeClr val="dk1"/>
              </a:solidFill>
              <a:latin typeface="Avenir"/>
              <a:ea typeface="Avenir"/>
              <a:cs typeface="Avenir"/>
              <a:sym typeface="Avenir"/>
            </a:endParaRPr>
          </a:p>
          <a:p>
            <a:pPr indent="-317500" lvl="1" marL="914400" rtl="0" algn="l">
              <a:spcBef>
                <a:spcPts val="0"/>
              </a:spcBef>
              <a:spcAft>
                <a:spcPts val="0"/>
              </a:spcAft>
              <a:buClr>
                <a:schemeClr val="dk1"/>
              </a:buClr>
              <a:buSzPts val="1400"/>
              <a:buFont typeface="Avenir"/>
              <a:buChar char="○"/>
            </a:pPr>
            <a:r>
              <a:rPr lang="en">
                <a:solidFill>
                  <a:schemeClr val="dk1"/>
                </a:solidFill>
                <a:latin typeface="Avenir"/>
                <a:ea typeface="Avenir"/>
                <a:cs typeface="Avenir"/>
                <a:sym typeface="Avenir"/>
              </a:rPr>
              <a:t>Grocery stores</a:t>
            </a:r>
            <a:endParaRPr>
              <a:solidFill>
                <a:schemeClr val="dk1"/>
              </a:solidFill>
              <a:latin typeface="Avenir"/>
              <a:ea typeface="Avenir"/>
              <a:cs typeface="Avenir"/>
              <a:sym typeface="Avenir"/>
            </a:endParaRPr>
          </a:p>
          <a:p>
            <a:pPr indent="-342900" lvl="0" marL="457200" rtl="0" algn="l">
              <a:spcBef>
                <a:spcPts val="0"/>
              </a:spcBef>
              <a:spcAft>
                <a:spcPts val="0"/>
              </a:spcAft>
              <a:buClr>
                <a:schemeClr val="dk1"/>
              </a:buClr>
              <a:buSzPts val="1800"/>
              <a:buFont typeface="Avenir"/>
              <a:buChar char="●"/>
            </a:pPr>
            <a:r>
              <a:rPr lang="en">
                <a:solidFill>
                  <a:schemeClr val="dk1"/>
                </a:solidFill>
                <a:latin typeface="Avenir"/>
                <a:ea typeface="Avenir"/>
                <a:cs typeface="Avenir"/>
                <a:sym typeface="Avenir"/>
              </a:rPr>
              <a:t>Include gender-related services like VAWC helpdesk, protective services (in case of domestic violence)</a:t>
            </a:r>
            <a:endParaRPr>
              <a:latin typeface="Avenir"/>
              <a:ea typeface="Avenir"/>
              <a:cs typeface="Avenir"/>
              <a:sym typeface="Aveni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690825" y="36337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355">
                <a:solidFill>
                  <a:srgbClr val="FF0000"/>
                </a:solidFill>
                <a:latin typeface="Avenir"/>
                <a:ea typeface="Avenir"/>
                <a:cs typeface="Avenir"/>
                <a:sym typeface="Avenir"/>
              </a:rPr>
              <a:t>COMPARISON TO EXISTING APPS</a:t>
            </a:r>
            <a:endParaRPr b="1" sz="2355">
              <a:solidFill>
                <a:srgbClr val="FF0000"/>
              </a:solidFill>
              <a:latin typeface="Avenir"/>
              <a:ea typeface="Avenir"/>
              <a:cs typeface="Avenir"/>
              <a:sym typeface="Avenir"/>
            </a:endParaRPr>
          </a:p>
        </p:txBody>
      </p:sp>
      <p:sp>
        <p:nvSpPr>
          <p:cNvPr id="140" name="Google Shape;140;p21"/>
          <p:cNvSpPr/>
          <p:nvPr/>
        </p:nvSpPr>
        <p:spPr>
          <a:xfrm>
            <a:off x="0" y="4566650"/>
            <a:ext cx="7083600" cy="529200"/>
          </a:xfrm>
          <a:prstGeom prst="rect">
            <a:avLst/>
          </a:prstGeom>
          <a:solidFill>
            <a:srgbClr val="33426D"/>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41" name="Google Shape;141;p21"/>
          <p:cNvSpPr/>
          <p:nvPr/>
        </p:nvSpPr>
        <p:spPr>
          <a:xfrm>
            <a:off x="7126200" y="4566650"/>
            <a:ext cx="2017800" cy="529200"/>
          </a:xfrm>
          <a:prstGeom prst="rect">
            <a:avLst/>
          </a:prstGeom>
          <a:solidFill>
            <a:srgbClr val="FC6320"/>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42" name="Google Shape;142;p21"/>
          <p:cNvSpPr txBox="1"/>
          <p:nvPr>
            <p:ph idx="1" type="body"/>
          </p:nvPr>
        </p:nvSpPr>
        <p:spPr>
          <a:xfrm>
            <a:off x="3911962" y="3210913"/>
            <a:ext cx="1501800" cy="529200"/>
          </a:xfrm>
          <a:prstGeom prst="rect">
            <a:avLst/>
          </a:prstGeom>
        </p:spPr>
        <p:txBody>
          <a:bodyPr anchorCtr="0" anchor="t" bIns="91425" lIns="91425" spcFirstLastPara="1" rIns="91425" wrap="square" tIns="91425">
            <a:normAutofit fontScale="92500"/>
          </a:bodyPr>
          <a:lstStyle/>
          <a:p>
            <a:pPr indent="0" lvl="0" marL="0" rtl="0" algn="l">
              <a:lnSpc>
                <a:spcPct val="100000"/>
              </a:lnSpc>
              <a:spcBef>
                <a:spcPts val="0"/>
              </a:spcBef>
              <a:spcAft>
                <a:spcPts val="0"/>
              </a:spcAft>
              <a:buNone/>
            </a:pPr>
            <a:r>
              <a:rPr lang="en">
                <a:latin typeface="Avenir"/>
                <a:ea typeface="Avenir"/>
                <a:cs typeface="Avenir"/>
                <a:sym typeface="Avenir"/>
              </a:rPr>
              <a:t>Open Source</a:t>
            </a:r>
            <a:endParaRPr>
              <a:latin typeface="Avenir"/>
              <a:ea typeface="Avenir"/>
              <a:cs typeface="Avenir"/>
              <a:sym typeface="Avenir"/>
            </a:endParaRPr>
          </a:p>
        </p:txBody>
      </p:sp>
      <p:pic>
        <p:nvPicPr>
          <p:cNvPr id="143" name="Google Shape;143;p21">
            <a:hlinkClick r:id="rId3"/>
          </p:cNvPr>
          <p:cNvPicPr preferRelativeResize="0"/>
          <p:nvPr/>
        </p:nvPicPr>
        <p:blipFill>
          <a:blip r:embed="rId4">
            <a:alphaModFix/>
          </a:blip>
          <a:stretch>
            <a:fillRect/>
          </a:stretch>
        </p:blipFill>
        <p:spPr>
          <a:xfrm>
            <a:off x="3730246" y="1403388"/>
            <a:ext cx="1683525" cy="1683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